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58991323665695E-2"/>
          <c:y val="2.5775471247912185E-2"/>
          <c:w val="0.82784109072239576"/>
          <c:h val="0.74502899346883966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0.2417</c:v>
                </c:pt>
                <c:pt idx="1">
                  <c:v>0.27379999999999999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2-4071-8FC6-5837A6BA5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axId val="106010496"/>
        <c:axId val="10601203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0.23430000000000001</c:v>
                </c:pt>
                <c:pt idx="1">
                  <c:v>0.21010000000000001</c:v>
                </c:pt>
                <c:pt idx="2">
                  <c:v>0.23380000000000001</c:v>
                </c:pt>
                <c:pt idx="3">
                  <c:v>0.24790000000000001</c:v>
                </c:pt>
                <c:pt idx="4">
                  <c:v>0.18770000000000001</c:v>
                </c:pt>
                <c:pt idx="5">
                  <c:v>0.12659999999999999</c:v>
                </c:pt>
                <c:pt idx="6">
                  <c:v>6.8900000000000003E-2</c:v>
                </c:pt>
                <c:pt idx="7">
                  <c:v>6.4799999999999996E-2</c:v>
                </c:pt>
                <c:pt idx="8">
                  <c:v>9.9199999999999997E-2</c:v>
                </c:pt>
                <c:pt idx="9">
                  <c:v>0.12429999999999999</c:v>
                </c:pt>
                <c:pt idx="10">
                  <c:v>0.1895</c:v>
                </c:pt>
                <c:pt idx="11">
                  <c:v>0.22420000000000001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C2-4DAA-8333-BF794DF998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20212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0.26819999999999999</c:v>
                </c:pt>
                <c:pt idx="1">
                  <c:v>0.31609999999999999</c:v>
                </c:pt>
                <c:pt idx="2">
                  <c:v>0.36520000000000002</c:v>
                </c:pt>
                <c:pt idx="3">
                  <c:v>0.42680000000000001</c:v>
                </c:pt>
                <c:pt idx="4">
                  <c:v>0.46450000000000002</c:v>
                </c:pt>
                <c:pt idx="5">
                  <c:v>0.45789999999999997</c:v>
                </c:pt>
                <c:pt idx="6">
                  <c:v>0.41810000000000003</c:v>
                </c:pt>
                <c:pt idx="7">
                  <c:v>0.3735</c:v>
                </c:pt>
                <c:pt idx="8">
                  <c:v>0.34449999999999997</c:v>
                </c:pt>
                <c:pt idx="9">
                  <c:v>0.35599999999999998</c:v>
                </c:pt>
                <c:pt idx="10">
                  <c:v>0.39489999999999997</c:v>
                </c:pt>
                <c:pt idx="11">
                  <c:v>0.45319999999999999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C2-4DAA-8333-BF794DF998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ln w="762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0.52490000000000003</c:v>
                </c:pt>
                <c:pt idx="1">
                  <c:v>0.59830000000000005</c:v>
                </c:pt>
                <c:pt idx="2">
                  <c:v>0.61309999999999998</c:v>
                </c:pt>
                <c:pt idx="3">
                  <c:v>0.55649999999999999</c:v>
                </c:pt>
                <c:pt idx="4">
                  <c:v>0.48570000000000002</c:v>
                </c:pt>
                <c:pt idx="5">
                  <c:v>0.42949999999999999</c:v>
                </c:pt>
                <c:pt idx="6">
                  <c:v>0.35959999999999998</c:v>
                </c:pt>
                <c:pt idx="7">
                  <c:v>0.31459999999999999</c:v>
                </c:pt>
                <c:pt idx="8">
                  <c:v>0.29980000000000001</c:v>
                </c:pt>
                <c:pt idx="9">
                  <c:v>0.29520000000000002</c:v>
                </c:pt>
                <c:pt idx="10">
                  <c:v>0.28370000000000001</c:v>
                </c:pt>
                <c:pt idx="11">
                  <c:v>0.26250000000000001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61-4089-B204-4D4D3AF11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10496"/>
        <c:axId val="106012032"/>
      </c:lineChart>
      <c:catAx>
        <c:axId val="10601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US"/>
          </a:p>
        </c:txPr>
        <c:crossAx val="106012032"/>
        <c:crosses val="autoZero"/>
        <c:auto val="1"/>
        <c:lblAlgn val="ctr"/>
        <c:lblOffset val="100"/>
        <c:noMultiLvlLbl val="0"/>
      </c:catAx>
      <c:valAx>
        <c:axId val="106012032"/>
        <c:scaling>
          <c:orientation val="minMax"/>
          <c:max val="0.70000000000000007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&quot;$&quot;#,##0.00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106010496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36931-566F-464F-8F83-C213456514A2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A8E59-6D57-4758-9117-14E47CD5D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A8E59-6D57-4758-9117-14E47CD5DF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9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80904631"/>
              </p:ext>
            </p:extLst>
          </p:nvPr>
        </p:nvGraphicFramePr>
        <p:xfrm>
          <a:off x="685800" y="1447800"/>
          <a:ext cx="6813246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743200" y="1563588"/>
            <a:ext cx="3956115" cy="606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Leelawadee" pitchFamily="34" charset="-34"/>
                <a:cs typeface="Leelawadee" pitchFamily="34" charset="-34"/>
              </a:rPr>
              <a:t>Other Solids Price</a:t>
            </a:r>
          </a:p>
          <a:p>
            <a:r>
              <a:rPr lang="en-US" sz="1400" b="1" dirty="0">
                <a:latin typeface="Leelawadee" pitchFamily="34" charset="-34"/>
                <a:cs typeface="Leelawadee" pitchFamily="34" charset="-34"/>
              </a:rPr>
              <a:t>Federal Milk Order Component Prices</a:t>
            </a:r>
            <a:endParaRPr lang="en-US" sz="1600" b="1" dirty="0">
              <a:latin typeface="Leelawadee" pitchFamily="34" charset="-34"/>
              <a:cs typeface="Leelawadee" pitchFamily="34" charset="-34"/>
            </a:endParaRPr>
          </a:p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Leelawadee" pitchFamily="34" charset="-34"/>
                <a:cs typeface="Leelawadee" pitchFamily="34" charset="-34"/>
              </a:rPr>
              <a:t>                           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Leelawadee" pitchFamily="34" charset="-34"/>
                <a:cs typeface="Leelawadee" pitchFamily="34" charset="-34"/>
              </a:rPr>
              <a:t>2024,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Leelawadee" pitchFamily="34" charset="-34"/>
                <a:cs typeface="Leelawadee" pitchFamily="34" charset="-34"/>
              </a:rPr>
              <a:t>2023,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Leelawadee" pitchFamily="34" charset="-34"/>
                <a:cs typeface="Leelawadee" pitchFamily="34" charset="-34"/>
              </a:rPr>
              <a:t>2022,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Leelawadee" pitchFamily="34" charset="-34"/>
                <a:cs typeface="Leelawadee" pitchFamily="34" charset="-34"/>
              </a:rPr>
              <a:t>2021</a:t>
            </a:r>
            <a:endParaRPr lang="en-US" sz="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9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1277</TotalTime>
  <Words>17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Leelawadee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Prices Average monthly CME Prices*** Class III &amp; 4b Milk Price x 10</dc:title>
  <dc:creator>Kevin Thome</dc:creator>
  <cp:lastModifiedBy>Kevin Thome</cp:lastModifiedBy>
  <cp:revision>94</cp:revision>
  <dcterms:created xsi:type="dcterms:W3CDTF">2013-01-04T16:25:33Z</dcterms:created>
  <dcterms:modified xsi:type="dcterms:W3CDTF">2024-03-18T15:59:51Z</dcterms:modified>
</cp:coreProperties>
</file>